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3" r:id="rId4"/>
    <p:sldId id="264" r:id="rId5"/>
    <p:sldId id="265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BBCDF-0F62-469F-9726-035CA3F8BDC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F62DB-0BD6-496D-AFEB-1195B3994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648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F62DB-0BD6-496D-AFEB-1195B3994F9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8274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5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audio" Target="../media/media1.mp3"/><Relationship Id="rId6" Type="http://schemas.openxmlformats.org/officeDocument/2006/relationships/image" Target="../media/image4.png"/><Relationship Id="rId5" Type="http://schemas.microsoft.com/office/2007/relationships/media" Target="../media/media1.mp3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3.mp3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jpe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1" y="332656"/>
            <a:ext cx="8559702" cy="92333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Тема урока: </a:t>
            </a:r>
            <a:r>
              <a:rPr lang="ru-RU" sz="5400" b="1" i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Музыкальный стиль</a:t>
            </a:r>
            <a:endParaRPr lang="ru-RU" sz="5400" b="1" i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28834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Музыкальный стиль – понятие многогранное. Этот термин относят как к различным эпохам, жанрам, направлениям и школам, так и к отдельным композиторам и даже исполнителям.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268760"/>
            <a:ext cx="67322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Стиль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— совокупность признаков, характеризующих искусство определённого времени, направления или индивидуальную манеру мастера.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6" name="Picture 8" descr="http://www.playcast.ru/uploads/2015/06/25/1410682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3792188" cy="2385815"/>
          </a:xfrm>
          <a:prstGeom prst="hexagon">
            <a:avLst>
              <a:gd name="adj" fmla="val 46080"/>
              <a:gd name="vf" fmla="val 115470"/>
            </a:avLst>
          </a:prstGeom>
          <a:noFill/>
          <a:effectLst>
            <a:softEdge rad="317500"/>
          </a:effectLst>
        </p:spPr>
      </p:pic>
      <p:sp>
        <p:nvSpPr>
          <p:cNvPr id="9" name="TextBox 8"/>
          <p:cNvSpPr txBox="1"/>
          <p:nvPr/>
        </p:nvSpPr>
        <p:spPr>
          <a:xfrm>
            <a:off x="683568" y="3534107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Музыкальный стиль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3059832" y="2708920"/>
            <a:ext cx="936104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139952" y="2348880"/>
            <a:ext cx="1192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Эпохи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5976" y="2761764"/>
            <a:ext cx="1386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Жанра 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3193812"/>
            <a:ext cx="2472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Направления 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3645024"/>
            <a:ext cx="2402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Композитора 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6016" y="4077072"/>
            <a:ext cx="2350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Исполнителя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3203848" y="3068960"/>
            <a:ext cx="936104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491880" y="3501008"/>
            <a:ext cx="936104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491880" y="3933056"/>
            <a:ext cx="1008112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91880" y="4221088"/>
            <a:ext cx="1080120" cy="2160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419872" y="4509120"/>
            <a:ext cx="1008112" cy="36004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427984" y="4561964"/>
            <a:ext cx="27109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Национальный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/>
      <p:bldP spid="13" grpId="0"/>
      <p:bldP spid="14" grpId="0"/>
      <p:bldP spid="15" grpId="0"/>
      <p:bldP spid="16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58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6465168" cy="120032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Музыкальный стиль жанра</a:t>
            </a:r>
          </a:p>
          <a:p>
            <a:pPr algn="ctr"/>
            <a:r>
              <a:rPr lang="ru-RU" sz="36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(жанровый стиль)</a:t>
            </a:r>
            <a:endParaRPr lang="ru-RU" sz="36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1556792"/>
            <a:ext cx="5814392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Отражает специфику содержания, музыкальных приёмов и особенностей тех или иных музыкальных жанров.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780928"/>
            <a:ext cx="6408712" cy="156966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Сюда можно отнести жанры, в основе которых лежит народная музыка (различные обрядовые песни, народные танцы), церковные песнопения, романсы.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4653136"/>
            <a:ext cx="6408712" cy="120032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танцевальный стиль, церковный стиль, романсовый стиль, оперный стиль, симфонический стиль.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Шторм - Антонио Вивальди  (audiopoisk.co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763688" y="5699720"/>
            <a:ext cx="609600" cy="609600"/>
          </a:xfrm>
          <a:prstGeom prst="rect">
            <a:avLst/>
          </a:prstGeom>
        </p:spPr>
      </p:pic>
      <p:pic>
        <p:nvPicPr>
          <p:cNvPr id="7" name="энигма григориан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554688" y="562771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5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051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142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58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127160" cy="1200329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Музыкальный стиль композитора</a:t>
            </a:r>
          </a:p>
          <a:p>
            <a:pPr algn="ctr"/>
            <a:r>
              <a:rPr lang="ru-RU" sz="36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(композиторский стиль)</a:t>
            </a:r>
            <a:endParaRPr lang="ru-RU" sz="3600" b="1" cap="all" spc="0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1556792"/>
            <a:ext cx="6102424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Творчество любого композитора ограничено сравнительно небольшим временным периодом и определёнными тенденциями музыкальной эпохи.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068960"/>
            <a:ext cx="6408712" cy="120032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Однако, определенные стилевые черты, присущие только ему, являются своеобразной «визитной карточкой» автора.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cs540102.vk.me/v540102493/370b9/qOn0EeqA6G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293096"/>
            <a:ext cx="2304256" cy="2304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27584" y="6488668"/>
            <a:ext cx="1496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В.А. Моцарт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s://otvet.imgsmail.ru/download/be7d17306ea8cfcb97b727087884d3a2_i-13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4293096"/>
            <a:ext cx="1905000" cy="2286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067944" y="6488668"/>
            <a:ext cx="1542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Л.в.Бетховен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0" name="Picture 6" descr="http://philipheylen.be/wp-content/uploads/Johannes-Sebastian-Bach-720x9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4293096"/>
            <a:ext cx="1619783" cy="2220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7574999" y="6488668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И.С.Бах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И.С.Бах - Органная хоральная прелюдия Фа минор  (audiopoisk.co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720276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8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8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107" y="260648"/>
            <a:ext cx="8030020" cy="1200329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Музыкальный стиль исполнителя</a:t>
            </a:r>
          </a:p>
          <a:p>
            <a:pPr algn="ctr"/>
            <a:r>
              <a:rPr lang="ru-RU" sz="36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(исполнительский стиль)</a:t>
            </a:r>
            <a:endParaRPr lang="ru-RU" sz="3600" b="1" cap="all" spc="0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1556792"/>
            <a:ext cx="6102424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Исполнительское искусство основано на индивидуальной манере исполнения музыканта, который по-своему интерпретирует замысел композитора.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068960"/>
            <a:ext cx="6408712" cy="120032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Исполнительский стиль проявляется в эмоциональной окрашенности исполнения произведений того или иного автора.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://posadfm.ru/img/upload/-2013/1128%20Pag%2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221088"/>
            <a:ext cx="3456384" cy="2243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86438" y="6381328"/>
            <a:ext cx="2089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Николо Паганини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4" descr="http://metronews.ru/_internal/gxml%210/4dntvuhh2yeo4npyb3igdet73odaolf$6weep53ba6bny675k1mpkz2cfme635s/matsuev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9110" y="4221088"/>
            <a:ext cx="4349430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508104" y="6381328"/>
            <a:ext cx="1677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Денис Мацуев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8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000845" cy="1415772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Музыкальный стиль эпохи</a:t>
            </a:r>
          </a:p>
          <a:p>
            <a:pPr algn="ctr"/>
            <a:endParaRPr lang="ru-RU" sz="1400" b="1" cap="all" spc="0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36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Музыкальный стиль направления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72816"/>
            <a:ext cx="7992888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Понятие стиля эпохи акцентирует внимание на историческом аспекте. Наиболее крупные исторические эпохи в развитии музыки: Средневековье, Возрождение, барокко, классицизм. Или относительно небольшие периоды: романтизм, импрессионизм, модернизм и др.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3861048"/>
            <a:ext cx="7200800" cy="156966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Стиль музыкального направления во многом перекликается со стилем эпохи: ведь некоторые направления рассматриваются музыковедами как целые эпохи в музыке.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805264"/>
            <a:ext cx="8820472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Музыка барокко, венская классическая школа…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619268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600" dirty="0" smtClean="0">
                <a:solidFill>
                  <a:srgbClr val="FF0000"/>
                </a:solidFill>
              </a:rPr>
              <a:t>Бирем: </a:t>
            </a:r>
          </a:p>
          <a:p>
            <a:r>
              <a:rPr lang="tt-RU" sz="2800" dirty="0" smtClean="0">
                <a:solidFill>
                  <a:schemeClr val="bg1"/>
                </a:solidFill>
              </a:rPr>
              <a:t>Укучылар җыр дәресендә без сезнең белән җырларга да тиеш. Почтагызга җибәрелгән “Мой лучший друг” җырын өйрәнгәнсездер инде, бүген барыгыз да шул җырны җырлап,   миңа аудиозапис</a:t>
            </a:r>
            <a:r>
              <a:rPr lang="ru-RU" sz="2800" dirty="0" err="1" smtClean="0">
                <a:solidFill>
                  <a:schemeClr val="bg1"/>
                </a:solidFill>
              </a:rPr>
              <a:t>ь</a:t>
            </a:r>
            <a:r>
              <a:rPr lang="ru-RU" sz="2800" dirty="0" smtClean="0">
                <a:solidFill>
                  <a:schemeClr val="bg1"/>
                </a:solidFill>
              </a:rPr>
              <a:t>  </a:t>
            </a:r>
            <a:r>
              <a:rPr lang="tt-RU" sz="2800" dirty="0" smtClean="0">
                <a:solidFill>
                  <a:schemeClr val="bg1"/>
                </a:solidFill>
              </a:rPr>
              <a:t>җибәрәсез.</a:t>
            </a:r>
            <a:r>
              <a:rPr lang="ru-RU" sz="2800" dirty="0" smtClean="0">
                <a:solidFill>
                  <a:schemeClr val="bg1"/>
                </a:solidFill>
              </a:rPr>
              <a:t> (</a:t>
            </a:r>
            <a:r>
              <a:rPr lang="ru-RU" sz="2800" dirty="0" err="1" smtClean="0">
                <a:solidFill>
                  <a:schemeClr val="bg1"/>
                </a:solidFill>
              </a:rPr>
              <a:t>Ватсапка</a:t>
            </a:r>
            <a:r>
              <a:rPr lang="ru-RU" sz="2800" dirty="0" smtClean="0">
                <a:solidFill>
                  <a:schemeClr val="bg1"/>
                </a:solidFill>
              </a:rPr>
              <a:t>, </a:t>
            </a:r>
            <a:r>
              <a:rPr lang="ru-RU" sz="2800" dirty="0" err="1" smtClean="0">
                <a:solidFill>
                  <a:schemeClr val="bg1"/>
                </a:solidFill>
              </a:rPr>
              <a:t>эл</a:t>
            </a:r>
            <a:r>
              <a:rPr lang="ru-RU" sz="2800" dirty="0" smtClean="0">
                <a:solidFill>
                  <a:schemeClr val="bg1"/>
                </a:solidFill>
              </a:rPr>
              <a:t>. </a:t>
            </a:r>
            <a:r>
              <a:rPr lang="ru-RU" sz="2800" dirty="0" err="1" smtClean="0">
                <a:solidFill>
                  <a:schemeClr val="bg1"/>
                </a:solidFill>
              </a:rPr>
              <a:t>Почтага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мөмкин</a:t>
            </a:r>
            <a:r>
              <a:rPr lang="ru-RU" sz="2800" dirty="0" smtClean="0">
                <a:solidFill>
                  <a:schemeClr val="bg1"/>
                </a:solidFill>
              </a:rPr>
              <a:t>) </a:t>
            </a:r>
            <a:r>
              <a:rPr lang="ru-RU" sz="2800" dirty="0" err="1" smtClean="0">
                <a:solidFill>
                  <a:schemeClr val="bg1"/>
                </a:solidFill>
              </a:rPr>
              <a:t>Җырны әти-әниегез, энегез</a:t>
            </a:r>
            <a:r>
              <a:rPr lang="ru-RU" sz="2800" dirty="0" smtClean="0">
                <a:solidFill>
                  <a:schemeClr val="bg1"/>
                </a:solidFill>
              </a:rPr>
              <a:t>, </a:t>
            </a:r>
            <a:r>
              <a:rPr lang="ru-RU" sz="2800" dirty="0" err="1" smtClean="0">
                <a:solidFill>
                  <a:schemeClr val="bg1"/>
                </a:solidFill>
              </a:rPr>
              <a:t>сеңлегез, апагыз</a:t>
            </a:r>
            <a:r>
              <a:rPr lang="ru-RU" sz="2800" dirty="0" smtClean="0">
                <a:solidFill>
                  <a:schemeClr val="bg1"/>
                </a:solidFill>
              </a:rPr>
              <a:t> яки </a:t>
            </a:r>
            <a:r>
              <a:rPr lang="ru-RU" sz="2800" dirty="0" err="1" smtClean="0">
                <a:solidFill>
                  <a:schemeClr val="bg1"/>
                </a:solidFill>
              </a:rPr>
              <a:t>абыегыз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белән бергә җырласагыз  </a:t>
            </a:r>
            <a:r>
              <a:rPr lang="ru-RU" sz="2800" dirty="0" smtClean="0">
                <a:solidFill>
                  <a:schemeClr val="bg1"/>
                </a:solidFill>
              </a:rPr>
              <a:t>да </a:t>
            </a:r>
            <a:r>
              <a:rPr lang="ru-RU" sz="2800" dirty="0" err="1" smtClean="0">
                <a:solidFill>
                  <a:schemeClr val="bg1"/>
                </a:solidFill>
              </a:rPr>
              <a:t>була</a:t>
            </a:r>
            <a:r>
              <a:rPr lang="ru-RU" sz="2800" dirty="0" smtClean="0">
                <a:solidFill>
                  <a:schemeClr val="bg1"/>
                </a:solidFill>
              </a:rPr>
              <a:t>. 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Сорауларыгыз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булса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шалтыратыгыз</a:t>
            </a:r>
            <a:r>
              <a:rPr lang="ru-RU" sz="2800" dirty="0" smtClean="0">
                <a:solidFill>
                  <a:schemeClr val="bg1"/>
                </a:solidFill>
              </a:rPr>
              <a:t>: 8917 233 48 47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345</Words>
  <Application>Microsoft Office PowerPoint</Application>
  <PresentationFormat>Экран (4:3)</PresentationFormat>
  <Paragraphs>37</Paragraphs>
  <Slides>6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Comp</cp:lastModifiedBy>
  <cp:revision>20</cp:revision>
  <dcterms:created xsi:type="dcterms:W3CDTF">2017-01-12T13:24:02Z</dcterms:created>
  <dcterms:modified xsi:type="dcterms:W3CDTF">2020-04-27T07:55:09Z</dcterms:modified>
</cp:coreProperties>
</file>